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399" r:id="rId2"/>
    <p:sldId id="400" r:id="rId3"/>
    <p:sldId id="401" r:id="rId4"/>
    <p:sldId id="402" r:id="rId5"/>
    <p:sldId id="396" r:id="rId6"/>
    <p:sldId id="848" r:id="rId7"/>
    <p:sldId id="847" r:id="rId8"/>
    <p:sldId id="286" r:id="rId9"/>
    <p:sldId id="403" r:id="rId10"/>
  </p:sldIdLst>
  <p:sldSz cx="9144000" cy="5143500" type="screen16x9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1920" userDrawn="1">
          <p15:clr>
            <a:srgbClr val="A4A3A4"/>
          </p15:clr>
        </p15:guide>
        <p15:guide id="4" pos="2808" userDrawn="1">
          <p15:clr>
            <a:srgbClr val="A4A3A4"/>
          </p15:clr>
        </p15:guide>
        <p15:guide id="5" pos="2952" userDrawn="1">
          <p15:clr>
            <a:srgbClr val="A4A3A4"/>
          </p15:clr>
        </p15:guide>
        <p15:guide id="6" pos="3672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5400" userDrawn="1">
          <p15:clr>
            <a:srgbClr val="A4A3A4"/>
          </p15:clr>
        </p15:guide>
        <p15:guide id="9" orient="horz" pos="198" userDrawn="1">
          <p15:clr>
            <a:srgbClr val="A4A3A4"/>
          </p15:clr>
        </p15:guide>
        <p15:guide id="10" orient="horz" pos="486" userDrawn="1">
          <p15:clr>
            <a:srgbClr val="A4A3A4"/>
          </p15:clr>
        </p15:guide>
        <p15:guide id="11" orient="horz" pos="594" userDrawn="1">
          <p15:clr>
            <a:srgbClr val="A4A3A4"/>
          </p15:clr>
        </p15:guide>
        <p15:guide id="12" orient="horz" pos="1404" userDrawn="1">
          <p15:clr>
            <a:srgbClr val="A4A3A4"/>
          </p15:clr>
        </p15:guide>
        <p15:guide id="13" orient="horz" pos="1782" userDrawn="1">
          <p15:clr>
            <a:srgbClr val="A4A3A4"/>
          </p15:clr>
        </p15:guide>
        <p15:guide id="14" orient="horz" pos="28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2E7"/>
    <a:srgbClr val="5DB8D8"/>
    <a:srgbClr val="A8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6"/>
    <p:restoredTop sz="84417"/>
  </p:normalViewPr>
  <p:slideViewPr>
    <p:cSldViewPr snapToGrid="0" snapToObjects="1" showGuides="1">
      <p:cViewPr>
        <p:scale>
          <a:sx n="140" d="100"/>
          <a:sy n="140" d="100"/>
        </p:scale>
        <p:origin x="1304" y="144"/>
      </p:cViewPr>
      <p:guideLst>
        <p:guide pos="360"/>
        <p:guide pos="1920"/>
        <p:guide pos="2808"/>
        <p:guide pos="2952"/>
        <p:guide pos="3672"/>
        <p:guide pos="3840"/>
        <p:guide pos="5400"/>
        <p:guide orient="horz" pos="198"/>
        <p:guide orient="horz" pos="486"/>
        <p:guide orient="horz" pos="594"/>
        <p:guide orient="horz" pos="1404"/>
        <p:guide orient="horz" pos="1782"/>
        <p:guide orient="horz" pos="2862"/>
      </p:guideLst>
    </p:cSldViewPr>
  </p:slideViewPr>
  <p:outlineViewPr>
    <p:cViewPr>
      <p:scale>
        <a:sx n="33" d="100"/>
        <a:sy n="33" d="100"/>
      </p:scale>
      <p:origin x="0" y="-2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89765-C4AF-5A44-BE94-2FE8F5D16D95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BA5AC-892B-DB43-AB5E-966B3E7B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20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01B7F-8914-3E42-94FB-4BB95DD4147B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0448A-C8D7-234E-91D2-F8ABA6AC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86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Due to all the buzz on drugs due to the Marihuana legalization in the state I decided to work on a project related to drugs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0448A-C8D7-234E-91D2-F8ABA6AC97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9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At the beginning I was a bit skeptical, can we really predict if  somebody does drugs depending </a:t>
            </a:r>
            <a:r>
              <a:rPr lang="en-US" sz="1200" dirty="0"/>
              <a:t>on demographics, health, and general lifestyle habits? The answer is yes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a model that could be use in a real life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0448A-C8D7-234E-91D2-F8ABA6AC97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Define illegal drugs, that are also call illicit drugs includes cocaine, heroine, hallucinogens, among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0448A-C8D7-234E-91D2-F8ABA6AC97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0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Data Gathering and EDA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Data comes from the 2017 National Survey on Drug Use and Health results that surveys 56,000 across the US about Drug Use and Health topics.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Our target variable (what we are trying to predict is illegal drugs consumption), which is a binomial feature.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Or classes are imbalance, roughly 11% of survey respondents have done illegal drugs within a year.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Features were selected using a balance between domain knowledge and quality of the survey responses.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dirty="0"/>
              <a:t>Modeling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dirty="0"/>
              <a:t>ROC AUC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the metric that is used to measure how well the model can distinguish two classes, and it is between 0 and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0448A-C8D7-234E-91D2-F8ABA6AC97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81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graph shows the 10 most important predictors for the final logistic regression model with their exponential odds coefficients.</a:t>
            </a:r>
          </a:p>
          <a:p>
            <a:endParaRPr lang="en-US" baseline="0" dirty="0"/>
          </a:p>
          <a:p>
            <a:r>
              <a:rPr lang="en-US" baseline="0" dirty="0"/>
              <a:t>First Takeaway: </a:t>
            </a:r>
            <a:r>
              <a:rPr lang="en-US" dirty="0"/>
              <a:t>Best predictors are consumption habits rather than demographics</a:t>
            </a:r>
          </a:p>
          <a:p>
            <a:endParaRPr lang="en-US" baseline="0" dirty="0"/>
          </a:p>
          <a:p>
            <a:r>
              <a:rPr lang="en-US" baseline="0" dirty="0"/>
              <a:t>Second Takeaway:  </a:t>
            </a:r>
            <a:r>
              <a:rPr lang="en-US" baseline="3000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0448A-C8D7-234E-91D2-F8ABA6AC97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17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01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decreases false negatives (people that the model predict they don’t do drugs but in reality they do drugs</a:t>
            </a:r>
          </a:p>
          <a:p>
            <a:endParaRPr lang="en-US" dirty="0"/>
          </a:p>
          <a:p>
            <a:r>
              <a:rPr lang="en-US" dirty="0"/>
              <a:t>While maximizing True Negatives (people that the model predict not doing drugs and in reality they don’t do drugs).</a:t>
            </a:r>
          </a:p>
          <a:p>
            <a:endParaRPr lang="en-US" dirty="0"/>
          </a:p>
          <a:p>
            <a:r>
              <a:rPr lang="en-US" dirty="0"/>
              <a:t>Recall = True Positive / True Positive + False Negative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0448A-C8D7-234E-91D2-F8ABA6AC97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9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mmunity.anitab.org/event/hopperx1-seattle/edelman-logo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nitab.org/event/hopperx1-seattle/edelman-logo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C horizont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80658"/>
            <a:ext cx="7059168" cy="557336"/>
          </a:xfrm>
        </p:spPr>
        <p:txBody>
          <a:bodyPr anchor="t" anchorCtr="0">
            <a:noAutofit/>
          </a:bodyPr>
          <a:lstStyle>
            <a:lvl1pPr algn="l">
              <a:defRPr sz="21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322660"/>
            <a:ext cx="7059168" cy="506266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2904490"/>
            <a:ext cx="7059613" cy="29027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14" name="Parallelogram 13"/>
          <p:cNvSpPr/>
          <p:nvPr userDrawn="1"/>
        </p:nvSpPr>
        <p:spPr>
          <a:xfrm>
            <a:off x="0" y="1680658"/>
            <a:ext cx="519378" cy="251011"/>
          </a:xfrm>
          <a:prstGeom prst="parallelogram">
            <a:avLst>
              <a:gd name="adj" fmla="val 593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etis">
            <a:hlinkClick r:id="rId2" tooltip="metis-logo"/>
            <a:extLst>
              <a:ext uri="{FF2B5EF4-FFF2-40B4-BE49-F238E27FC236}">
                <a16:creationId xmlns:a16="http://schemas.microsoft.com/office/drawing/2014/main" id="{1937BCDF-11FF-644E-92CC-7239B4DA50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3" y="581001"/>
            <a:ext cx="605385" cy="93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03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lumn, 1/3 Column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942974"/>
            <a:ext cx="52578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942974"/>
            <a:ext cx="24765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l, 1/3 Col (right)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327022"/>
            <a:ext cx="52578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52578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6096000" y="1327022"/>
            <a:ext cx="24765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096000" y="94297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,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1656206"/>
            <a:ext cx="8001000" cy="2896743"/>
          </a:xfrm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marR="0" indent="-109728" algn="l" defTabSz="91440" rtl="0" eaLnBrk="1" fontAlgn="auto" latinLnBrk="0" hangingPunct="1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300"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300"/>
            </a:lvl4pPr>
            <a:lvl5pPr marL="822960" indent="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>
                <a:tab pos="223838" algn="dec"/>
              </a:tabLst>
              <a:defRPr/>
            </a:lvl5pPr>
            <a:lvl6pPr marL="109538" indent="-10953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>
                <a:tab pos="223838" algn="l"/>
              </a:tabLst>
              <a:defRPr sz="1300"/>
            </a:lvl6pPr>
            <a:lvl7pPr marL="109538" marR="0" indent="-109538" algn="l" defTabSz="91440" rtl="0" eaLnBrk="1" fontAlgn="auto" latinLnBrk="0" hangingPunct="1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300"/>
            </a:lvl7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71500" y="942975"/>
            <a:ext cx="5806440" cy="5623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, Text Box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2033778"/>
            <a:ext cx="8001000" cy="2519172"/>
          </a:xfrm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822960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1649730"/>
            <a:ext cx="80010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71500" y="942975"/>
            <a:ext cx="5806440" cy="5623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,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1656206"/>
            <a:ext cx="8001000" cy="2896743"/>
          </a:xfrm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marR="0" indent="-109728" algn="l" defTabSz="91440" rtl="0" eaLnBrk="1" fontAlgn="auto" latinLnBrk="0" hangingPunct="1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300"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300"/>
            </a:lvl4pPr>
            <a:lvl5pPr marL="822960" indent="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>
                <a:tab pos="223838" algn="dec"/>
              </a:tabLst>
              <a:defRPr/>
            </a:lvl5pPr>
            <a:lvl6pPr marL="109538" indent="-10953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>
                <a:tab pos="223838" algn="l"/>
              </a:tabLst>
              <a:defRPr sz="1300"/>
            </a:lvl6pPr>
            <a:lvl7pPr marL="109538" marR="0" indent="-109538" algn="l" defTabSz="91440" rtl="0" eaLnBrk="1" fontAlgn="auto" latinLnBrk="0" hangingPunct="1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300"/>
            </a:lvl7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942975"/>
            <a:ext cx="5806440" cy="562356"/>
          </a:xfrm>
          <a:solidFill>
            <a:schemeClr val="accent1"/>
          </a:solidFill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, Kicker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2033778"/>
            <a:ext cx="8001000" cy="2519172"/>
          </a:xfrm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822960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1649730"/>
            <a:ext cx="80010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942975"/>
            <a:ext cx="5806440" cy="562356"/>
          </a:xfrm>
          <a:solidFill>
            <a:schemeClr val="accent1"/>
          </a:solidFill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327022"/>
            <a:ext cx="24765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3314700" y="1327022"/>
            <a:ext cx="25146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14700" y="942975"/>
            <a:ext cx="25146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6096000" y="1327022"/>
            <a:ext cx="24765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096000" y="94297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mages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71500" y="1327022"/>
            <a:ext cx="2476500" cy="3225928"/>
          </a:xfrm>
        </p:spPr>
        <p:txBody>
          <a:bodyPr anchor="t"/>
          <a:lstStyle>
            <a:lvl1pPr marL="0" indent="0">
              <a:buNone/>
              <a:defRPr baseline="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314700" y="1327022"/>
            <a:ext cx="2514600" cy="3225928"/>
          </a:xfrm>
        </p:spPr>
        <p:txBody>
          <a:bodyPr anchor="t"/>
          <a:lstStyle>
            <a:lvl1pPr marL="0" indent="0">
              <a:buNone/>
              <a:defRPr baseline="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327022"/>
            <a:ext cx="2476500" cy="3225928"/>
          </a:xfrm>
        </p:spPr>
        <p:txBody>
          <a:bodyPr anchor="t"/>
          <a:lstStyle>
            <a:lvl1pPr marL="0" indent="0">
              <a:buNone/>
              <a:defRPr baseline="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1500" y="942974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3314700" y="942974"/>
            <a:ext cx="25146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096000" y="942974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, 1/3 Col (right),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942974"/>
            <a:ext cx="52578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942975"/>
            <a:ext cx="2476500" cy="2167128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095999" y="3295268"/>
            <a:ext cx="2476501" cy="1257681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, 1/3 Col (right), Kicker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327022"/>
            <a:ext cx="52578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52578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6096000" y="1327023"/>
            <a:ext cx="2476500" cy="1780794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096000" y="94297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6095999" y="3295268"/>
            <a:ext cx="2476501" cy="1257681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571500" y="504062"/>
            <a:ext cx="5888736" cy="4048887"/>
          </a:xfrm>
        </p:spPr>
        <p:txBody>
          <a:bodyPr anchor="t">
            <a:normAutofit/>
          </a:bodyPr>
          <a:lstStyle>
            <a:lvl1pPr marL="0" indent="0">
              <a:buNone/>
              <a:defRPr sz="13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 sz="2100"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 sz="2100"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 sz="2100"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 sz="21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Table of Contents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739128" y="0"/>
            <a:ext cx="2404872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3 Factett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096000" y="942975"/>
            <a:ext cx="2471926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6096000" y="2191203"/>
            <a:ext cx="2471926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096000" y="3439431"/>
            <a:ext cx="2471926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942976"/>
            <a:ext cx="5257800" cy="3614164"/>
          </a:xfrm>
        </p:spPr>
        <p:txBody>
          <a:bodyPr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109728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3"/>
            <a:r>
              <a:rPr lang="en-US" dirty="0"/>
              <a:t>Insert Chart or Table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6096122" y="1813797"/>
            <a:ext cx="2480947" cy="24003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 hasCustomPrompt="1"/>
          </p:nvPr>
        </p:nvSpPr>
        <p:spPr>
          <a:xfrm>
            <a:off x="6096122" y="3062024"/>
            <a:ext cx="2480947" cy="24003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096122" y="4317110"/>
            <a:ext cx="2480947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3 Factettes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095878" y="942975"/>
            <a:ext cx="2472048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6095878" y="2191203"/>
            <a:ext cx="2472048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095878" y="3439431"/>
            <a:ext cx="2472048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1327022"/>
            <a:ext cx="5257800" cy="3230117"/>
          </a:xfrm>
        </p:spPr>
        <p:txBody>
          <a:bodyPr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109728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3"/>
            <a:r>
              <a:rPr lang="en-US" dirty="0"/>
              <a:t>Insert Chart or Table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52578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6096001" y="1813797"/>
            <a:ext cx="2481069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 hasCustomPrompt="1"/>
          </p:nvPr>
        </p:nvSpPr>
        <p:spPr>
          <a:xfrm>
            <a:off x="6096001" y="3062024"/>
            <a:ext cx="2481069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096001" y="4317110"/>
            <a:ext cx="2481069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,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096000" y="3295269"/>
            <a:ext cx="2476501" cy="1248156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rters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327024"/>
            <a:ext cx="3886200" cy="132321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4686300" y="1327023"/>
            <a:ext cx="3886200" cy="132321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686300" y="942975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571499" y="3212972"/>
            <a:ext cx="3886200" cy="1344931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571499" y="2828925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4686300" y="3208018"/>
            <a:ext cx="3886200" cy="1344931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4686300" y="2823971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3 Column (b)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3212972"/>
            <a:ext cx="2476500" cy="133997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282892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3314700" y="3212972"/>
            <a:ext cx="2514600" cy="133997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14700" y="2828925"/>
            <a:ext cx="25146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096000" y="3212972"/>
            <a:ext cx="2476500" cy="133997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096000" y="282892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571500" y="1327403"/>
            <a:ext cx="8001000" cy="132816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 baseline="0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571499" y="943355"/>
            <a:ext cx="80010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/>
          <p:cNvSpPr/>
          <p:nvPr userDrawn="1"/>
        </p:nvSpPr>
        <p:spPr>
          <a:xfrm>
            <a:off x="0" y="942974"/>
            <a:ext cx="9144000" cy="3609975"/>
          </a:xfrm>
          <a:custGeom>
            <a:avLst/>
            <a:gdLst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9144000 w 9144000"/>
              <a:gd name="connsiteY2" fmla="*/ 4740275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6158753 w 9144000"/>
              <a:gd name="connsiteY2" fmla="*/ 4731310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6822141 w 9144000"/>
              <a:gd name="connsiteY2" fmla="*/ 4731310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6642847 w 9144000"/>
              <a:gd name="connsiteY2" fmla="*/ 4731310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49239"/>
              <a:gd name="connsiteX1" fmla="*/ 9144000 w 9144000"/>
              <a:gd name="connsiteY1" fmla="*/ 0 h 4749239"/>
              <a:gd name="connsiteX2" fmla="*/ 6660776 w 9144000"/>
              <a:gd name="connsiteY2" fmla="*/ 4749239 h 4749239"/>
              <a:gd name="connsiteX3" fmla="*/ 0 w 9144000"/>
              <a:gd name="connsiteY3" fmla="*/ 4740275 h 4749239"/>
              <a:gd name="connsiteX4" fmla="*/ 0 w 9144000"/>
              <a:gd name="connsiteY4" fmla="*/ 0 h 4749239"/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6549939 w 9144000"/>
              <a:gd name="connsiteY2" fmla="*/ 4732614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6533314 w 9144000"/>
              <a:gd name="connsiteY2" fmla="*/ 4727072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27072"/>
              <a:gd name="connsiteX1" fmla="*/ 9144000 w 9144000"/>
              <a:gd name="connsiteY1" fmla="*/ 0 h 4727072"/>
              <a:gd name="connsiteX2" fmla="*/ 6533314 w 9144000"/>
              <a:gd name="connsiteY2" fmla="*/ 4727072 h 4727072"/>
              <a:gd name="connsiteX3" fmla="*/ 0 w 9144000"/>
              <a:gd name="connsiteY3" fmla="*/ 3604494 h 4727072"/>
              <a:gd name="connsiteX4" fmla="*/ 0 w 9144000"/>
              <a:gd name="connsiteY4" fmla="*/ 0 h 4727072"/>
              <a:gd name="connsiteX0" fmla="*/ 0 w 9144000"/>
              <a:gd name="connsiteY0" fmla="*/ 0 h 3604494"/>
              <a:gd name="connsiteX1" fmla="*/ 9144000 w 9144000"/>
              <a:gd name="connsiteY1" fmla="*/ 0 h 3604494"/>
              <a:gd name="connsiteX2" fmla="*/ 7158956 w 9144000"/>
              <a:gd name="connsiteY2" fmla="*/ 3600916 h 3604494"/>
              <a:gd name="connsiteX3" fmla="*/ 0 w 9144000"/>
              <a:gd name="connsiteY3" fmla="*/ 3604494 h 3604494"/>
              <a:gd name="connsiteX4" fmla="*/ 0 w 9144000"/>
              <a:gd name="connsiteY4" fmla="*/ 0 h 360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604494">
                <a:moveTo>
                  <a:pt x="0" y="0"/>
                </a:moveTo>
                <a:lnTo>
                  <a:pt x="9144000" y="0"/>
                </a:lnTo>
                <a:lnTo>
                  <a:pt x="7158956" y="3600916"/>
                </a:lnTo>
                <a:lnTo>
                  <a:pt x="0" y="360449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571500" y="1442493"/>
            <a:ext cx="5524501" cy="2553790"/>
          </a:xfrm>
          <a:noFill/>
        </p:spPr>
        <p:txBody>
          <a:bodyPr lIns="0" tIns="91440" rIns="91440" bIns="91440"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Quotes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942975"/>
            <a:ext cx="5524500" cy="1714500"/>
          </a:xfrm>
        </p:spPr>
        <p:txBody>
          <a:bodyPr anchor="ctr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4pPr>
            <a:lvl5pPr marL="71501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571500" y="2825876"/>
            <a:ext cx="5524500" cy="1727073"/>
          </a:xfrm>
        </p:spPr>
        <p:txBody>
          <a:bodyPr anchor="ctr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4pPr>
            <a:lvl5pPr marL="71501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3 Stair Steps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3709034"/>
            <a:ext cx="2476500" cy="843916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3324986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3314700" y="2928746"/>
            <a:ext cx="2514600" cy="1624204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14700" y="2544698"/>
            <a:ext cx="25146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096000" y="2145410"/>
            <a:ext cx="2476500" cy="2407540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096000" y="1761362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571501" y="942975"/>
            <a:ext cx="2130425" cy="115847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816075" y="2504313"/>
            <a:ext cx="1691640" cy="2048638"/>
          </a:xfrm>
          <a:noFill/>
        </p:spPr>
        <p:txBody>
          <a:bodyPr lIns="0"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16075" y="2120265"/>
            <a:ext cx="1691640" cy="384048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2767338" y="2504313"/>
            <a:ext cx="1691640" cy="2048638"/>
          </a:xfrm>
          <a:noFill/>
        </p:spPr>
        <p:txBody>
          <a:bodyPr lIns="0"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767338" y="2120265"/>
            <a:ext cx="1691640" cy="384048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4697335" y="2504312"/>
            <a:ext cx="1691640" cy="2049133"/>
          </a:xfrm>
          <a:noFill/>
        </p:spPr>
        <p:txBody>
          <a:bodyPr lIns="0"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97335" y="2120758"/>
            <a:ext cx="1691640" cy="384048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21" hasCustomPrompt="1"/>
          </p:nvPr>
        </p:nvSpPr>
        <p:spPr>
          <a:xfrm>
            <a:off x="6616700" y="2504311"/>
            <a:ext cx="1691640" cy="2048639"/>
          </a:xfrm>
          <a:noFill/>
        </p:spPr>
        <p:txBody>
          <a:bodyPr lIns="0"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616700" y="2120265"/>
            <a:ext cx="1691640" cy="384048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Description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31" hasCustomPrompt="1"/>
          </p:nvPr>
        </p:nvSpPr>
        <p:spPr>
          <a:xfrm>
            <a:off x="797892" y="942975"/>
            <a:ext cx="1376813" cy="812320"/>
          </a:xfrm>
          <a:solidFill>
            <a:schemeClr val="accent1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2" name="Content Placeholder 8"/>
          <p:cNvSpPr>
            <a:spLocks noGrp="1"/>
          </p:cNvSpPr>
          <p:nvPr>
            <p:ph sz="quarter" idx="32" hasCustomPrompt="1"/>
          </p:nvPr>
        </p:nvSpPr>
        <p:spPr>
          <a:xfrm>
            <a:off x="793961" y="1874031"/>
            <a:ext cx="1380744" cy="813816"/>
          </a:xfrm>
          <a:solidFill>
            <a:schemeClr val="accent1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793961" y="2806583"/>
            <a:ext cx="1380744" cy="813816"/>
          </a:xfrm>
          <a:solidFill>
            <a:schemeClr val="accent1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5" name="Content Placeholder 8"/>
          <p:cNvSpPr>
            <a:spLocks noGrp="1"/>
          </p:cNvSpPr>
          <p:nvPr>
            <p:ph sz="quarter" idx="34" hasCustomPrompt="1"/>
          </p:nvPr>
        </p:nvSpPr>
        <p:spPr>
          <a:xfrm>
            <a:off x="793961" y="3739134"/>
            <a:ext cx="1380744" cy="813816"/>
          </a:xfrm>
          <a:solidFill>
            <a:schemeClr val="accent1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2441448" y="1234087"/>
            <a:ext cx="5255259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2441448" y="942975"/>
            <a:ext cx="5255259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2443989" y="2166639"/>
            <a:ext cx="5255259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2443989" y="1874031"/>
            <a:ext cx="5255259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2441448" y="3099191"/>
            <a:ext cx="5255259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2441448" y="2806583"/>
            <a:ext cx="5255259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2439132" y="4031742"/>
            <a:ext cx="5255259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439132" y="3739134"/>
            <a:ext cx="5255259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Slid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571500" y="504062"/>
            <a:ext cx="5888736" cy="4048887"/>
          </a:xfrm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 sz="2100"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 sz="2100"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 sz="2100"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 sz="21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BREAKER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739128" y="0"/>
            <a:ext cx="2404872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29" y="126507"/>
            <a:ext cx="901263" cy="3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199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Descriptions, Content,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31" hasCustomPrompt="1"/>
          </p:nvPr>
        </p:nvSpPr>
        <p:spPr>
          <a:xfrm>
            <a:off x="797892" y="942975"/>
            <a:ext cx="1380744" cy="813816"/>
          </a:xfrm>
          <a:solidFill>
            <a:schemeClr val="accent2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2" name="Content Placeholder 8"/>
          <p:cNvSpPr>
            <a:spLocks noGrp="1"/>
          </p:cNvSpPr>
          <p:nvPr>
            <p:ph sz="quarter" idx="32" hasCustomPrompt="1"/>
          </p:nvPr>
        </p:nvSpPr>
        <p:spPr>
          <a:xfrm>
            <a:off x="797892" y="1874104"/>
            <a:ext cx="1380744" cy="813816"/>
          </a:xfrm>
          <a:solidFill>
            <a:schemeClr val="accent2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797892" y="2805233"/>
            <a:ext cx="1380744" cy="813816"/>
          </a:xfrm>
          <a:solidFill>
            <a:schemeClr val="accent2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5" name="Content Placeholder 8"/>
          <p:cNvSpPr>
            <a:spLocks noGrp="1"/>
          </p:cNvSpPr>
          <p:nvPr>
            <p:ph sz="quarter" idx="34" hasCustomPrompt="1"/>
          </p:nvPr>
        </p:nvSpPr>
        <p:spPr>
          <a:xfrm>
            <a:off x="797892" y="3736363"/>
            <a:ext cx="1380744" cy="813816"/>
          </a:xfrm>
          <a:solidFill>
            <a:schemeClr val="accent2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2441448" y="1235583"/>
            <a:ext cx="3391406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2441448" y="942975"/>
            <a:ext cx="3391406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2441448" y="2166712"/>
            <a:ext cx="3391406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2441448" y="1874104"/>
            <a:ext cx="3391406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2441448" y="3097841"/>
            <a:ext cx="3391406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2441448" y="2805233"/>
            <a:ext cx="3389090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2441448" y="4028971"/>
            <a:ext cx="3391406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441448" y="3736363"/>
            <a:ext cx="3391406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6096000" y="942976"/>
            <a:ext cx="2476500" cy="1862258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26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3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6423374" cy="548640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5" y="2228850"/>
            <a:ext cx="6423374" cy="518989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3523869"/>
            <a:ext cx="6423374" cy="480194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58934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58934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3 Numbered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460784" y="1228725"/>
            <a:ext cx="6423374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1463325" y="2496312"/>
            <a:ext cx="6423374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5" y="2199199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1460784" y="3743706"/>
            <a:ext cx="6423374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3455422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58934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>
            <a:off x="58934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3 Numbered Descriptions, Kick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460785" y="1228725"/>
            <a:ext cx="4365975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5" y="942975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1463326" y="2496312"/>
            <a:ext cx="4365975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6" y="2199199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1460785" y="3741172"/>
            <a:ext cx="4365975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5" y="3455422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6"/>
          <p:cNvSpPr>
            <a:spLocks noGrp="1"/>
          </p:cNvSpPr>
          <p:nvPr>
            <p:ph sz="quarter" idx="31" hasCustomPrompt="1"/>
          </p:nvPr>
        </p:nvSpPr>
        <p:spPr>
          <a:xfrm>
            <a:off x="6096001" y="942975"/>
            <a:ext cx="2476499" cy="1890951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>
            <a:off x="58934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58934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6423374" cy="67786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5" y="1874901"/>
            <a:ext cx="6423374" cy="646745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2822067"/>
            <a:ext cx="6423374" cy="614741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1460784" y="3766947"/>
            <a:ext cx="6423374" cy="67786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589340" y="1874901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>
            <a:off x="589340" y="282206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>
            <a:off x="589340" y="376694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Numbered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460784" y="1228725"/>
            <a:ext cx="6423374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1463325" y="2160651"/>
            <a:ext cx="6423374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5" y="1874901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1460784" y="3107817"/>
            <a:ext cx="6423374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2822067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1458468" y="4052697"/>
            <a:ext cx="6423374" cy="500253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1458468" y="3766947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7" name="Oval 26"/>
          <p:cNvSpPr>
            <a:spLocks noChangeAspect="1"/>
          </p:cNvSpPr>
          <p:nvPr userDrawn="1"/>
        </p:nvSpPr>
        <p:spPr>
          <a:xfrm>
            <a:off x="589340" y="1874901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589340" y="282206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589340" y="376694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Numbered Descriptions, Kick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460784" y="1228725"/>
            <a:ext cx="4365975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1463325" y="2160651"/>
            <a:ext cx="4365975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5" y="1874901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1460784" y="3107817"/>
            <a:ext cx="4365975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2822067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1458468" y="4052697"/>
            <a:ext cx="4365975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1458468" y="3766947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 hasCustomPrompt="1"/>
          </p:nvPr>
        </p:nvSpPr>
        <p:spPr>
          <a:xfrm>
            <a:off x="6096001" y="947976"/>
            <a:ext cx="2476499" cy="188595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2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589340" y="1874901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589340" y="282206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31" name="Oval 30"/>
          <p:cNvSpPr>
            <a:spLocks noChangeAspect="1"/>
          </p:cNvSpPr>
          <p:nvPr userDrawn="1"/>
        </p:nvSpPr>
        <p:spPr>
          <a:xfrm>
            <a:off x="589340" y="376694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5 or 6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0784" y="2228850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3523869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5578125" y="942975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5578125" y="2228850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578125" y="3523869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58934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>
            <a:off x="58934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27" name="Oval 26"/>
          <p:cNvSpPr>
            <a:spLocks noChangeAspect="1"/>
          </p:cNvSpPr>
          <p:nvPr userDrawn="1"/>
        </p:nvSpPr>
        <p:spPr>
          <a:xfrm>
            <a:off x="468630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468630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5</a:t>
            </a:r>
          </a:p>
        </p:txBody>
      </p: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468630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6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S_5 or 6 Numbered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460784" y="1228725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1460784" y="2496312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0784" y="2199199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1460784" y="3744124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3455422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5578125" y="1228725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5578125" y="942975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23"/>
          </p:nvPr>
        </p:nvSpPr>
        <p:spPr>
          <a:xfrm>
            <a:off x="5578125" y="2496312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5578125" y="2199199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5"/>
          </p:nvPr>
        </p:nvSpPr>
        <p:spPr>
          <a:xfrm>
            <a:off x="5578125" y="3744124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578125" y="3455422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58934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58934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468630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468630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5</a:t>
            </a: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>
            <a:off x="468630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6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2 Column, Arrows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120140" y="3109341"/>
            <a:ext cx="3337560" cy="1434084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120140" y="2823591"/>
            <a:ext cx="3337560" cy="28575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5234939" y="3109341"/>
            <a:ext cx="3337560" cy="1434084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234939" y="2823591"/>
            <a:ext cx="3337560" cy="28575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9" hasCustomPrompt="1"/>
          </p:nvPr>
        </p:nvSpPr>
        <p:spPr>
          <a:xfrm>
            <a:off x="1120776" y="941783"/>
            <a:ext cx="3336925" cy="1719263"/>
          </a:xfrm>
        </p:spPr>
        <p:txBody>
          <a:bodyPr/>
          <a:lstStyle>
            <a:lvl1pPr marL="0" indent="0">
              <a:buNone/>
              <a:defRPr/>
            </a:lvl1pPr>
            <a:lvl2pPr marL="164592" indent="0">
              <a:buNone/>
              <a:defRPr/>
            </a:lvl2pPr>
            <a:lvl3pPr marL="347472" indent="0">
              <a:buNone/>
              <a:defRPr/>
            </a:lvl3pPr>
            <a:lvl4pPr marL="530352" indent="0">
              <a:buNone/>
              <a:defRPr/>
            </a:lvl4pPr>
            <a:lvl5pPr marL="713232" indent="0">
              <a:buNone/>
              <a:defRPr/>
            </a:lvl5pPr>
          </a:lstStyle>
          <a:p>
            <a:pPr lvl="0"/>
            <a:r>
              <a:rPr lang="en-US"/>
              <a:t>Click to add image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20" hasCustomPrompt="1"/>
          </p:nvPr>
        </p:nvSpPr>
        <p:spPr>
          <a:xfrm>
            <a:off x="5234940" y="941783"/>
            <a:ext cx="3336925" cy="1719263"/>
          </a:xfrm>
        </p:spPr>
        <p:txBody>
          <a:bodyPr/>
          <a:lstStyle>
            <a:lvl1pPr marL="0" indent="0">
              <a:buNone/>
              <a:defRPr/>
            </a:lvl1pPr>
            <a:lvl2pPr marL="164592" indent="0">
              <a:buNone/>
              <a:defRPr/>
            </a:lvl2pPr>
            <a:lvl3pPr marL="347472" indent="0">
              <a:buNone/>
              <a:defRPr/>
            </a:lvl3pPr>
            <a:lvl4pPr marL="530352" indent="0">
              <a:buNone/>
              <a:defRPr/>
            </a:lvl4pPr>
            <a:lvl5pPr marL="713232" indent="0">
              <a:buNone/>
              <a:defRPr/>
            </a:lvl5pPr>
          </a:lstStyle>
          <a:p>
            <a:pPr lvl="0"/>
            <a:r>
              <a:rPr lang="en-US"/>
              <a:t>Click to add image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Up Arrow 20"/>
          <p:cNvSpPr/>
          <p:nvPr userDrawn="1"/>
        </p:nvSpPr>
        <p:spPr>
          <a:xfrm>
            <a:off x="414020" y="942977"/>
            <a:ext cx="628650" cy="3609974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 userDrawn="1"/>
        </p:nvSpPr>
        <p:spPr>
          <a:xfrm rot="10800000">
            <a:off x="4528820" y="942974"/>
            <a:ext cx="628650" cy="360997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Slide - Imag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571498" y="3281553"/>
            <a:ext cx="8001002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300" kern="1200" dirty="0" smtClean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0" y="942975"/>
            <a:ext cx="9144000" cy="216712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36" y="228145"/>
            <a:ext cx="1706368" cy="714830"/>
          </a:xfrm>
          <a:prstGeom prst="rect">
            <a:avLst/>
          </a:prstGeom>
        </p:spPr>
      </p:pic>
      <p:sp>
        <p:nvSpPr>
          <p:cNvPr id="15" name="Parallelogram 14"/>
          <p:cNvSpPr/>
          <p:nvPr userDrawn="1"/>
        </p:nvSpPr>
        <p:spPr>
          <a:xfrm>
            <a:off x="0" y="3281553"/>
            <a:ext cx="519378" cy="251011"/>
          </a:xfrm>
          <a:prstGeom prst="parallelogram">
            <a:avLst>
              <a:gd name="adj" fmla="val 593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Rows - Drivers/Barr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4215383" y="942975"/>
            <a:ext cx="4357115" cy="740664"/>
          </a:xfrm>
        </p:spPr>
        <p:txBody>
          <a:bodyPr lIns="0"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Analysis Highlight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500" y="944069"/>
            <a:ext cx="2476501" cy="740664"/>
          </a:xfrm>
        </p:spPr>
        <p:txBody>
          <a:bodyPr rIns="182880">
            <a:no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Highlight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4215383" y="1904762"/>
            <a:ext cx="4357115" cy="740664"/>
          </a:xfrm>
        </p:spPr>
        <p:txBody>
          <a:bodyPr lIns="0"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Analysis Highlight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500" y="1904762"/>
            <a:ext cx="2476501" cy="740664"/>
          </a:xfrm>
        </p:spPr>
        <p:txBody>
          <a:bodyPr rIns="182880">
            <a:no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Highlight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4215383" y="2823701"/>
            <a:ext cx="4357115" cy="740664"/>
          </a:xfrm>
        </p:spPr>
        <p:txBody>
          <a:bodyPr lIns="0"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Analysis Highlight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71499" y="2823701"/>
            <a:ext cx="2476501" cy="740664"/>
          </a:xfrm>
        </p:spPr>
        <p:txBody>
          <a:bodyPr rIns="182880">
            <a:noAutofit/>
          </a:bodyPr>
          <a:lstStyle>
            <a:lvl1pPr marL="0" indent="0" algn="r"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Highlight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 hasCustomPrompt="1"/>
          </p:nvPr>
        </p:nvSpPr>
        <p:spPr>
          <a:xfrm>
            <a:off x="4215383" y="3797808"/>
            <a:ext cx="4357115" cy="755142"/>
          </a:xfrm>
        </p:spPr>
        <p:txBody>
          <a:bodyPr lIns="0"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Analysis Highlight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71500" y="3797808"/>
            <a:ext cx="2476501" cy="755142"/>
          </a:xfrm>
        </p:spPr>
        <p:txBody>
          <a:bodyPr rIns="182880">
            <a:noAutofit/>
          </a:bodyPr>
          <a:lstStyle>
            <a:lvl1pPr marL="0" indent="0" algn="r"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Highlight</a:t>
            </a:r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AutoShape 6"/>
          <p:cNvSpPr>
            <a:spLocks noChangeAspect="1" noChangeArrowheads="1"/>
          </p:cNvSpPr>
          <p:nvPr userDrawn="1"/>
        </p:nvSpPr>
        <p:spPr bwMode="auto">
          <a:xfrm rot="16200000">
            <a:off x="2724057" y="1286729"/>
            <a:ext cx="1715265" cy="1027755"/>
          </a:xfrm>
          <a:custGeom>
            <a:avLst/>
            <a:gdLst>
              <a:gd name="T0" fmla="*/ 594122 w 21600"/>
              <a:gd name="T1" fmla="*/ 0 h 21600"/>
              <a:gd name="T2" fmla="*/ 0 w 21600"/>
              <a:gd name="T3" fmla="*/ 323850 h 21600"/>
              <a:gd name="T4" fmla="*/ 594122 w 21600"/>
              <a:gd name="T5" fmla="*/ 647700 h 21600"/>
              <a:gd name="T6" fmla="*/ 792163 w 21600"/>
              <a:gd name="T7" fmla="*/ 3238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28575" algn="ctr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en-GB"/>
          </a:p>
        </p:txBody>
      </p:sp>
      <p:sp>
        <p:nvSpPr>
          <p:cNvPr id="23" name="AutoShape 6"/>
          <p:cNvSpPr>
            <a:spLocks noChangeAspect="1" noChangeArrowheads="1"/>
          </p:cNvSpPr>
          <p:nvPr userDrawn="1"/>
        </p:nvSpPr>
        <p:spPr bwMode="auto">
          <a:xfrm rot="5400000">
            <a:off x="2722581" y="3174448"/>
            <a:ext cx="1729249" cy="1027755"/>
          </a:xfrm>
          <a:custGeom>
            <a:avLst/>
            <a:gdLst>
              <a:gd name="T0" fmla="*/ 594122 w 21600"/>
              <a:gd name="T1" fmla="*/ 0 h 21600"/>
              <a:gd name="T2" fmla="*/ 0 w 21600"/>
              <a:gd name="T3" fmla="*/ 323850 h 21600"/>
              <a:gd name="T4" fmla="*/ 594122 w 21600"/>
              <a:gd name="T5" fmla="*/ 647700 h 21600"/>
              <a:gd name="T6" fmla="*/ 792163 w 21600"/>
              <a:gd name="T7" fmla="*/ 3238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2"/>
          </a:solidFill>
          <a:ln w="28575" algn="ctr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en-GB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2692688" y="1624799"/>
            <a:ext cx="1778000" cy="1425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850" b="0" kern="1200" cap="all" spc="150" baseline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DRIVERS/APPROACH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698205" y="3720438"/>
            <a:ext cx="1778000" cy="1425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850" b="0" kern="1200" cap="all" spc="150" baseline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BARRIERS/CHALLENGES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426394"/>
            <a:ext cx="3886200" cy="123248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1137950"/>
            <a:ext cx="3886200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4686300" y="1426394"/>
            <a:ext cx="3886200" cy="123248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686300" y="1137950"/>
            <a:ext cx="3886200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571500" y="3320468"/>
            <a:ext cx="3886200" cy="123248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571500" y="3034718"/>
            <a:ext cx="3886200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4686300" y="3320468"/>
            <a:ext cx="3886200" cy="123248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4686300" y="3034718"/>
            <a:ext cx="3886200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0" y="947640"/>
            <a:ext cx="3858768" cy="166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1300"/>
              </a:lnSpc>
            </a:pPr>
            <a:r>
              <a:rPr lang="en-US" sz="1300" b="1" cap="all" baseline="0" dirty="0">
                <a:solidFill>
                  <a:schemeClr val="accent1"/>
                </a:solidFill>
                <a:latin typeface="+mj-lt"/>
              </a:rPr>
              <a:t>Strengths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0" y="2832068"/>
            <a:ext cx="3886199" cy="166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1300"/>
              </a:lnSpc>
            </a:pPr>
            <a:r>
              <a:rPr lang="en-US" sz="1300" b="1" cap="all" baseline="0" dirty="0">
                <a:solidFill>
                  <a:schemeClr val="accent1"/>
                </a:solidFill>
                <a:latin typeface="+mj-lt"/>
              </a:rPr>
              <a:t>Opportunities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686300" y="947640"/>
            <a:ext cx="3858768" cy="166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1300"/>
              </a:lnSpc>
            </a:pPr>
            <a:r>
              <a:rPr lang="en-US" sz="1300" b="1" cap="all" baseline="0" dirty="0">
                <a:solidFill>
                  <a:schemeClr val="accent2"/>
                </a:solidFill>
                <a:latin typeface="+mj-lt"/>
              </a:rPr>
              <a:t>Weaknesses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686300" y="2832068"/>
            <a:ext cx="3858768" cy="166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1300"/>
              </a:lnSpc>
            </a:pPr>
            <a:r>
              <a:rPr lang="en-US" sz="1300" b="1" cap="all" baseline="0" dirty="0">
                <a:solidFill>
                  <a:schemeClr val="accent2"/>
                </a:solidFill>
                <a:latin typeface="+mj-lt"/>
              </a:rPr>
              <a:t>Threats</a:t>
            </a:r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571499" y="4316684"/>
            <a:ext cx="2476501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 hasCustomPrompt="1"/>
          </p:nvPr>
        </p:nvSpPr>
        <p:spPr>
          <a:xfrm>
            <a:off x="3314702" y="4316684"/>
            <a:ext cx="2514599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096002" y="4316684"/>
            <a:ext cx="2476497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1498" y="3521156"/>
            <a:ext cx="2476502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314701" y="3521156"/>
            <a:ext cx="2514600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096001" y="3521156"/>
            <a:ext cx="2476498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0" y="942975"/>
            <a:ext cx="9144000" cy="244169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y Vertical - No Top N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653796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6809738" y="1109853"/>
            <a:ext cx="2221992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 hasCustomPrompt="1"/>
          </p:nvPr>
        </p:nvSpPr>
        <p:spPr>
          <a:xfrm>
            <a:off x="6807198" y="2704124"/>
            <a:ext cx="2221992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807198" y="4298396"/>
            <a:ext cx="2221992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809738" y="314325"/>
            <a:ext cx="2221992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6807198" y="1908596"/>
            <a:ext cx="2221992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807198" y="3502868"/>
            <a:ext cx="2221992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EC horizont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1680658"/>
            <a:ext cx="7059168" cy="390906"/>
          </a:xfrm>
        </p:spPr>
        <p:txBody>
          <a:bodyPr anchor="t" anchorCtr="0">
            <a:noAutofit/>
          </a:bodyPr>
          <a:lstStyle>
            <a:lvl1pPr algn="l">
              <a:defRPr sz="21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CONTACT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500" y="2119122"/>
            <a:ext cx="7059168" cy="242430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Contact Information here</a:t>
            </a:r>
          </a:p>
        </p:txBody>
      </p:sp>
      <p:sp>
        <p:nvSpPr>
          <p:cNvPr id="10" name="Parallelogram 9"/>
          <p:cNvSpPr/>
          <p:nvPr userDrawn="1"/>
        </p:nvSpPr>
        <p:spPr>
          <a:xfrm>
            <a:off x="-18215" y="1680658"/>
            <a:ext cx="519378" cy="251011"/>
          </a:xfrm>
          <a:prstGeom prst="parallelogram">
            <a:avLst>
              <a:gd name="adj" fmla="val 593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991" y="4806299"/>
            <a:ext cx="2602009" cy="340838"/>
          </a:xfrm>
          <a:prstGeom prst="rect">
            <a:avLst/>
          </a:prstGeom>
        </p:spPr>
      </p:pic>
      <p:pic>
        <p:nvPicPr>
          <p:cNvPr id="2050" name="Picture 2" descr="Metis">
            <a:hlinkClick r:id="rId3" tooltip="metis-logo"/>
            <a:extLst>
              <a:ext uri="{FF2B5EF4-FFF2-40B4-BE49-F238E27FC236}">
                <a16:creationId xmlns:a16="http://schemas.microsoft.com/office/drawing/2014/main" id="{08E3C08A-378B-BC43-A4EF-43E8200BB1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53" y="644620"/>
            <a:ext cx="597293" cy="9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lay -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"/>
            <a:ext cx="9144000" cy="5143499"/>
          </a:xfrm>
          <a:solidFill>
            <a:schemeClr val="accent1">
              <a:alpha val="90000"/>
            </a:schemeClr>
          </a:solidFill>
        </p:spPr>
        <p:txBody>
          <a:bodyPr lIns="548640" tIns="548640" rIns="548640" bIns="548640" anchor="t" anchorCtr="0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5143499"/>
          </a:xfrm>
        </p:spPr>
        <p:txBody>
          <a:bodyPr lIns="1828800" tIns="1828800" rIns="1828800" bIns="640080" anchor="ctr"/>
          <a:lstStyle>
            <a:lvl1pPr marL="0" indent="0" algn="ctr">
              <a:buNone/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64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-1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2608" y="1260872"/>
            <a:ext cx="3986784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607" y="1878806"/>
            <a:ext cx="3986783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64608" y="1227806"/>
            <a:ext cx="3986784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4607" y="1845740"/>
            <a:ext cx="3986785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2147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Overlay w Body - Lt G/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680048" cy="5143500"/>
          </a:xfrm>
          <a:custGeom>
            <a:avLst/>
            <a:gdLst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6680200 w 6680200"/>
              <a:gd name="connsiteY3" fmla="*/ 6858000 h 6858000"/>
              <a:gd name="connsiteX4" fmla="*/ 0 w 6680200"/>
              <a:gd name="connsiteY4" fmla="*/ 6858000 h 6858000"/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3396673 w 6680200"/>
              <a:gd name="connsiteY3" fmla="*/ 6858000 h 6858000"/>
              <a:gd name="connsiteX4" fmla="*/ 0 w 6680200"/>
              <a:gd name="connsiteY4" fmla="*/ 6858000 h 6858000"/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3863028 w 6680200"/>
              <a:gd name="connsiteY3" fmla="*/ 6858000 h 6858000"/>
              <a:gd name="connsiteX4" fmla="*/ 0 w 66802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0200" h="6858000">
                <a:moveTo>
                  <a:pt x="0" y="6858000"/>
                </a:moveTo>
                <a:lnTo>
                  <a:pt x="0" y="0"/>
                </a:lnTo>
                <a:lnTo>
                  <a:pt x="6680200" y="0"/>
                </a:lnTo>
                <a:lnTo>
                  <a:pt x="386302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</p:spPr>
        <p:txBody>
          <a:bodyPr lIns="566928" tIns="1828800" rIns="2743200" bIns="82296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1828800" tIns="1828800" rIns="1828800" bIns="640080"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0" y="319517"/>
            <a:ext cx="6502924" cy="894492"/>
          </a:xfrm>
          <a:custGeom>
            <a:avLst/>
            <a:gdLst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6475492 w 6475492"/>
              <a:gd name="connsiteY2" fmla="*/ 1192655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5914383 w 6475492"/>
              <a:gd name="connsiteY2" fmla="*/ 1192655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5885808 w 6475492"/>
              <a:gd name="connsiteY2" fmla="*/ 1192655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475492"/>
              <a:gd name="connsiteY0" fmla="*/ 0 h 1195830"/>
              <a:gd name="connsiteX1" fmla="*/ 6475492 w 6475492"/>
              <a:gd name="connsiteY1" fmla="*/ 0 h 1195830"/>
              <a:gd name="connsiteX2" fmla="*/ 5901683 w 6475492"/>
              <a:gd name="connsiteY2" fmla="*/ 1195830 h 1195830"/>
              <a:gd name="connsiteX3" fmla="*/ 0 w 6475492"/>
              <a:gd name="connsiteY3" fmla="*/ 1192655 h 1195830"/>
              <a:gd name="connsiteX4" fmla="*/ 0 w 6475492"/>
              <a:gd name="connsiteY4" fmla="*/ 0 h 1195830"/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6029699 w 6475492"/>
              <a:gd name="connsiteY2" fmla="*/ 1183638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502924"/>
              <a:gd name="connsiteY0" fmla="*/ 0 h 1192655"/>
              <a:gd name="connsiteX1" fmla="*/ 6502924 w 6502924"/>
              <a:gd name="connsiteY1" fmla="*/ 0 h 1192655"/>
              <a:gd name="connsiteX2" fmla="*/ 6029699 w 6502924"/>
              <a:gd name="connsiteY2" fmla="*/ 1183638 h 1192655"/>
              <a:gd name="connsiteX3" fmla="*/ 0 w 6502924"/>
              <a:gd name="connsiteY3" fmla="*/ 1192655 h 1192655"/>
              <a:gd name="connsiteX4" fmla="*/ 0 w 6502924"/>
              <a:gd name="connsiteY4" fmla="*/ 0 h 119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924" h="1192655">
                <a:moveTo>
                  <a:pt x="0" y="0"/>
                </a:moveTo>
                <a:lnTo>
                  <a:pt x="6502924" y="0"/>
                </a:lnTo>
                <a:lnTo>
                  <a:pt x="6029699" y="1183638"/>
                </a:lnTo>
                <a:lnTo>
                  <a:pt x="0" y="11926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566928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1 Line</a:t>
            </a:r>
          </a:p>
        </p:txBody>
      </p:sp>
    </p:spTree>
    <p:extLst>
      <p:ext uri="{BB962C8B-B14F-4D97-AF65-F5344CB8AC3E}">
        <p14:creationId xmlns:p14="http://schemas.microsoft.com/office/powerpoint/2010/main" val="42497132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0"/>
            <a:ext cx="821616" cy="8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1065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942974"/>
            <a:ext cx="80010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marR="0" indent="-109728" algn="l" defTabSz="91440" rtl="0" eaLnBrk="1" fontAlgn="auto" latinLnBrk="0" hangingPunct="1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>
                <a:tab pos="223838" algn="dec"/>
              </a:tabLst>
              <a:defRPr sz="1600"/>
            </a:lvl5pPr>
            <a:lvl6pPr marL="109538" indent="-10953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>
                <a:tab pos="223838" algn="l"/>
              </a:tabLst>
              <a:defRPr sz="1300"/>
            </a:lvl6pPr>
            <a:lvl7pPr marL="109538" marR="0" indent="-109538" algn="l" defTabSz="91440" rtl="0" eaLnBrk="1" fontAlgn="auto" latinLnBrk="0" hangingPunct="1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300"/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>
            <a:lvl1pPr>
              <a:lnSpc>
                <a:spcPts val="23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1327022"/>
            <a:ext cx="8001000" cy="3225927"/>
          </a:xfrm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822960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80010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942974"/>
            <a:ext cx="38862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6"/>
          </p:nvPr>
        </p:nvSpPr>
        <p:spPr>
          <a:xfrm>
            <a:off x="4686300" y="942974"/>
            <a:ext cx="38862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327022"/>
            <a:ext cx="38862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4686300" y="1327022"/>
            <a:ext cx="38862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686300" y="942975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346577"/>
            <a:ext cx="7315200" cy="2948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940886"/>
            <a:ext cx="8001000" cy="36120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4852364"/>
            <a:ext cx="2476500" cy="18874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 dirty="0" err="1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500" y="314325"/>
            <a:ext cx="347056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1" name="Parallelogram 10"/>
          <p:cNvSpPr/>
          <p:nvPr userDrawn="1"/>
        </p:nvSpPr>
        <p:spPr>
          <a:xfrm>
            <a:off x="0" y="203362"/>
            <a:ext cx="585215" cy="282829"/>
          </a:xfrm>
          <a:prstGeom prst="parallelogram">
            <a:avLst>
              <a:gd name="adj" fmla="val 593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9E183FBE-0803-4722-8ACF-4EC0E56C9874}"/>
              </a:ext>
            </a:extLst>
          </p:cNvPr>
          <p:cNvSpPr/>
          <p:nvPr userDrawn="1">
            <p:custDataLst>
              <p:tags r:id="rId50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947" r:id="rId2"/>
    <p:sldLayoutId id="2147483946" r:id="rId3"/>
    <p:sldLayoutId id="2147483945" r:id="rId4"/>
    <p:sldLayoutId id="2147483674" r:id="rId5"/>
    <p:sldLayoutId id="2147483675" r:id="rId6"/>
    <p:sldLayoutId id="2147483683" r:id="rId7"/>
    <p:sldLayoutId id="2147483681" r:id="rId8"/>
    <p:sldLayoutId id="2147483684" r:id="rId9"/>
    <p:sldLayoutId id="2147483715" r:id="rId10"/>
    <p:sldLayoutId id="2147483725" r:id="rId11"/>
    <p:sldLayoutId id="2147483749" r:id="rId12"/>
    <p:sldLayoutId id="2147483751" r:id="rId13"/>
    <p:sldLayoutId id="2147483752" r:id="rId14"/>
    <p:sldLayoutId id="2147483753" r:id="rId15"/>
    <p:sldLayoutId id="2147483721" r:id="rId16"/>
    <p:sldLayoutId id="2147483949" r:id="rId17"/>
    <p:sldLayoutId id="2147483726" r:id="rId18"/>
    <p:sldLayoutId id="2147483727" r:id="rId19"/>
    <p:sldLayoutId id="2147483755" r:id="rId20"/>
    <p:sldLayoutId id="2147483708" r:id="rId21"/>
    <p:sldLayoutId id="2147483932" r:id="rId22"/>
    <p:sldLayoutId id="2147483746" r:id="rId23"/>
    <p:sldLayoutId id="2147483936" r:id="rId24"/>
    <p:sldLayoutId id="2147483933" r:id="rId25"/>
    <p:sldLayoutId id="2147483756" r:id="rId26"/>
    <p:sldLayoutId id="2147483723" r:id="rId27"/>
    <p:sldLayoutId id="2147483724" r:id="rId28"/>
    <p:sldLayoutId id="2147483766" r:id="rId29"/>
    <p:sldLayoutId id="2147483767" r:id="rId30"/>
    <p:sldLayoutId id="2147483950" r:id="rId31"/>
    <p:sldLayoutId id="2147483771" r:id="rId32"/>
    <p:sldLayoutId id="2147483952" r:id="rId33"/>
    <p:sldLayoutId id="2147483951" r:id="rId34"/>
    <p:sldLayoutId id="2147483770" r:id="rId35"/>
    <p:sldLayoutId id="2147483769" r:id="rId36"/>
    <p:sldLayoutId id="2147483768" r:id="rId37"/>
    <p:sldLayoutId id="2147483953" r:id="rId38"/>
    <p:sldLayoutId id="2147483720" r:id="rId39"/>
    <p:sldLayoutId id="2147483774" r:id="rId40"/>
    <p:sldLayoutId id="2147483748" r:id="rId41"/>
    <p:sldLayoutId id="2147483942" r:id="rId42"/>
    <p:sldLayoutId id="2147483943" r:id="rId43"/>
    <p:sldLayoutId id="2147483934" r:id="rId44"/>
    <p:sldLayoutId id="2147483997" r:id="rId45"/>
    <p:sldLayoutId id="2147483998" r:id="rId46"/>
    <p:sldLayoutId id="2147484001" r:id="rId47"/>
    <p:sldLayoutId id="2147484003" r:id="rId48"/>
  </p:sldLayoutIdLst>
  <p:hf hdr="0" dt="0"/>
  <p:txStyles>
    <p:titleStyle>
      <a:lvl1pPr algn="l" defTabSz="914400" rtl="0" eaLnBrk="1" latinLnBrk="0" hangingPunct="1">
        <a:lnSpc>
          <a:spcPts val="2300"/>
        </a:lnSpc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914400" rtl="0" eaLnBrk="1" fontAlgn="auto" latinLnBrk="0" hangingPunct="1">
        <a:lnSpc>
          <a:spcPct val="100000"/>
        </a:lnSpc>
        <a:spcBef>
          <a:spcPts val="150"/>
        </a:spcBef>
        <a:spcAft>
          <a:spcPts val="150"/>
        </a:spcAft>
        <a:buClr>
          <a:schemeClr val="tx1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109728" algn="l" defTabSz="914400" rtl="0" eaLnBrk="1" latinLnBrk="0" hangingPunct="1">
        <a:lnSpc>
          <a:spcPct val="100000"/>
        </a:lnSpc>
        <a:spcBef>
          <a:spcPts val="150"/>
        </a:spcBef>
        <a:spcAft>
          <a:spcPts val="15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09728" algn="l" defTabSz="914400" rtl="0" eaLnBrk="1" latinLnBrk="0" hangingPunct="1">
        <a:lnSpc>
          <a:spcPct val="100000"/>
        </a:lnSpc>
        <a:spcBef>
          <a:spcPts val="150"/>
        </a:spcBef>
        <a:spcAft>
          <a:spcPts val="15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109728" algn="l" defTabSz="914400" rtl="0" eaLnBrk="1" latinLnBrk="0" hangingPunct="1">
        <a:lnSpc>
          <a:spcPct val="100000"/>
        </a:lnSpc>
        <a:spcBef>
          <a:spcPts val="150"/>
        </a:spcBef>
        <a:spcAft>
          <a:spcPts val="15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109728" algn="l" defTabSz="914400" rtl="0" eaLnBrk="1" latinLnBrk="0" hangingPunct="1">
        <a:lnSpc>
          <a:spcPct val="100000"/>
        </a:lnSpc>
        <a:spcBef>
          <a:spcPts val="150"/>
        </a:spcBef>
        <a:spcAft>
          <a:spcPts val="15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0" userDrawn="1">
          <p15:clr>
            <a:srgbClr val="A4A3A4"/>
          </p15:clr>
        </p15:guide>
        <p15:guide id="2" pos="540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3672" userDrawn="1">
          <p15:clr>
            <a:srgbClr val="A4A3A4"/>
          </p15:clr>
        </p15:guide>
        <p15:guide id="5" pos="2952" userDrawn="1">
          <p15:clr>
            <a:srgbClr val="A4A3A4"/>
          </p15:clr>
        </p15:guide>
        <p15:guide id="6" pos="2808" userDrawn="1">
          <p15:clr>
            <a:srgbClr val="A4A3A4"/>
          </p15:clr>
        </p15:guide>
        <p15:guide id="7" pos="2088" userDrawn="1">
          <p15:clr>
            <a:srgbClr val="A4A3A4"/>
          </p15:clr>
        </p15:guide>
        <p15:guide id="8" pos="1920" userDrawn="1">
          <p15:clr>
            <a:srgbClr val="A4A3A4"/>
          </p15:clr>
        </p15:guide>
        <p15:guide id="9" orient="horz" pos="198" userDrawn="1">
          <p15:clr>
            <a:srgbClr val="A4A3A4"/>
          </p15:clr>
        </p15:guide>
        <p15:guide id="10" orient="horz" pos="486" userDrawn="1">
          <p15:clr>
            <a:srgbClr val="A4A3A4"/>
          </p15:clr>
        </p15:guide>
        <p15:guide id="11" orient="horz" pos="594" userDrawn="1">
          <p15:clr>
            <a:srgbClr val="A4A3A4"/>
          </p15:clr>
        </p15:guide>
        <p15:guide id="14" orient="horz" pos="286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D034C9A-7DAA-6A4B-B428-274D320428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FA9E73-7D47-A144-8C25-C475408F5206}"/>
              </a:ext>
            </a:extLst>
          </p:cNvPr>
          <p:cNvSpPr txBox="1"/>
          <p:nvPr/>
        </p:nvSpPr>
        <p:spPr>
          <a:xfrm>
            <a:off x="124709" y="110984"/>
            <a:ext cx="640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Illegal</a:t>
            </a:r>
          </a:p>
          <a:p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Drugs Consumption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82BC8-0A52-604D-9C0A-023DFB1EDBA3}"/>
              </a:ext>
            </a:extLst>
          </p:cNvPr>
          <p:cNvSpPr/>
          <p:nvPr/>
        </p:nvSpPr>
        <p:spPr>
          <a:xfrm>
            <a:off x="4089953" y="444507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Elaborated by Elvis Davalillo </a:t>
            </a:r>
          </a:p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August 2019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87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E46ED01-B99C-7846-8425-DF3FA89705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98612" y="0"/>
            <a:ext cx="9045388" cy="5143500"/>
          </a:xfrm>
        </p:spPr>
      </p:pic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-1" y="0"/>
            <a:ext cx="7554098" cy="51435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Predict if a person does illegal drugs depending on demographics, health, and general lifestyle habits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This model could reduce companies drug screening costs for new hires, among other applications</a:t>
            </a: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803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FA92F16C-7626-C04A-B13D-25AEBD89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solidFill>
            <a:schemeClr val="accent2">
              <a:alpha val="90000"/>
            </a:schemeClr>
          </a:solidFill>
        </p:spPr>
        <p:txBody>
          <a:bodyPr anchor="ctr"/>
          <a:lstStyle/>
          <a:p>
            <a:r>
              <a:rPr lang="en-US" dirty="0"/>
              <a:t>Can we predict if somebody does illegal drugs? How?</a:t>
            </a:r>
            <a:br>
              <a:rPr lang="en-US" dirty="0"/>
            </a:br>
            <a:br>
              <a:rPr lang="en-US" dirty="0"/>
            </a:br>
            <a:r>
              <a:rPr lang="en-US" sz="3000" dirty="0"/>
              <a:t>*cocaine, heroine, hallucinogens... (marijuana is not considered illegal)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5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36880" y="762508"/>
            <a:ext cx="3586480" cy="3646932"/>
          </a:xfrm>
        </p:spPr>
        <p:txBody>
          <a:bodyPr/>
          <a:lstStyle/>
          <a:p>
            <a:r>
              <a:rPr lang="en-US" sz="2800" b="1" dirty="0"/>
              <a:t>Data Gathering and EDA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2017 National Survey on Drug Use and Health results (56,000 observations/people)</a:t>
            </a:r>
          </a:p>
          <a:p>
            <a:endParaRPr lang="en-US" dirty="0"/>
          </a:p>
          <a:p>
            <a:r>
              <a:rPr lang="en-US" dirty="0"/>
              <a:t>Model features were selected survey responses such as age, educational level, alcohol consumption… (+25)</a:t>
            </a:r>
          </a:p>
          <a:p>
            <a:endParaRPr lang="en-US" dirty="0"/>
          </a:p>
          <a:p>
            <a:r>
              <a:rPr lang="en-US" dirty="0"/>
              <a:t>Target Variable is </a:t>
            </a:r>
            <a:r>
              <a:rPr lang="en-US" b="1" u="sng" dirty="0"/>
              <a:t>illegal drugs consumption</a:t>
            </a:r>
          </a:p>
          <a:p>
            <a:r>
              <a:rPr lang="en-US" dirty="0"/>
              <a:t>~11% of survey respondents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988561" y="803881"/>
            <a:ext cx="3799840" cy="4064642"/>
          </a:xfrm>
        </p:spPr>
        <p:txBody>
          <a:bodyPr/>
          <a:lstStyle/>
          <a:p>
            <a:r>
              <a:rPr lang="en-US" sz="2800" b="1" dirty="0"/>
              <a:t>Modeling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Selected survey answers were cleaned, scaled, and transform for modeling</a:t>
            </a:r>
          </a:p>
          <a:p>
            <a:endParaRPr lang="en-US" dirty="0"/>
          </a:p>
          <a:p>
            <a:r>
              <a:rPr lang="en-US" dirty="0"/>
              <a:t>Multiple models were ran using techniques such as </a:t>
            </a:r>
            <a:r>
              <a:rPr lang="en-US" b="1" u="sng" dirty="0"/>
              <a:t>cross validation</a:t>
            </a:r>
            <a:r>
              <a:rPr lang="en-US" dirty="0"/>
              <a:t>, </a:t>
            </a:r>
            <a:r>
              <a:rPr lang="en-US" b="1" u="sng" dirty="0"/>
              <a:t>oversampling</a:t>
            </a:r>
            <a:r>
              <a:rPr lang="en-US" dirty="0"/>
              <a:t>, and </a:t>
            </a:r>
            <a:r>
              <a:rPr lang="en-US" b="1" u="sng" dirty="0"/>
              <a:t>grid search</a:t>
            </a:r>
          </a:p>
          <a:p>
            <a:endParaRPr lang="en-US" dirty="0"/>
          </a:p>
          <a:p>
            <a:r>
              <a:rPr lang="en-US" dirty="0"/>
              <a:t>Most predictive model was a </a:t>
            </a:r>
            <a:r>
              <a:rPr lang="en-US" b="1" u="sng" dirty="0"/>
              <a:t>logistic regression</a:t>
            </a:r>
            <a:r>
              <a:rPr lang="en-US" u="sng" dirty="0"/>
              <a:t> </a:t>
            </a:r>
            <a:r>
              <a:rPr lang="en-US" dirty="0"/>
              <a:t>with and AUC ROC of 0.88</a:t>
            </a:r>
          </a:p>
          <a:p>
            <a:endParaRPr lang="en-US" dirty="0"/>
          </a:p>
          <a:p>
            <a:r>
              <a:rPr lang="en-US" dirty="0"/>
              <a:t>The model  was uploaded to a flask app after minor modifications</a:t>
            </a:r>
          </a:p>
          <a:p>
            <a:r>
              <a:rPr lang="en-US" sz="1800" b="1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206" y="273320"/>
            <a:ext cx="8478217" cy="294894"/>
          </a:xfrm>
        </p:spPr>
        <p:txBody>
          <a:bodyPr/>
          <a:lstStyle/>
          <a:p>
            <a:r>
              <a:rPr lang="en-US" dirty="0"/>
              <a:t>Best predictors are consumption habits rather than demographics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E4987B-0A20-B142-9475-08F2AE0B3FE1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1A28FE-5C20-2E4D-BE93-6A4028D89E7B}"/>
              </a:ext>
            </a:extLst>
          </p:cNvPr>
          <p:cNvSpPr txBox="1"/>
          <p:nvPr/>
        </p:nvSpPr>
        <p:spPr>
          <a:xfrm>
            <a:off x="666206" y="4428309"/>
            <a:ext cx="5931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Source: 2017 National Survey on Drug Use and Health  by U.S Department of Health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E050D-F41C-5D44-B276-95701124B5D8}"/>
              </a:ext>
            </a:extLst>
          </p:cNvPr>
          <p:cNvSpPr txBox="1"/>
          <p:nvPr/>
        </p:nvSpPr>
        <p:spPr>
          <a:xfrm>
            <a:off x="2715070" y="786421"/>
            <a:ext cx="407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 Regression Coefficients (Exponential Odds)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D6427-958F-AD40-A4BB-93F97047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47" y="1039444"/>
            <a:ext cx="7195313" cy="33636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B9495A-FD63-4148-875B-68A23F7F90DF}"/>
              </a:ext>
            </a:extLst>
          </p:cNvPr>
          <p:cNvSpPr/>
          <p:nvPr/>
        </p:nvSpPr>
        <p:spPr>
          <a:xfrm>
            <a:off x="4852570" y="2980815"/>
            <a:ext cx="2799473" cy="9566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a person who consumes Marijuana, the odds of consuming illegal drugs is fives times higher than those who don't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4241E6-EE33-6441-9701-0DDAE4D10667}"/>
              </a:ext>
            </a:extLst>
          </p:cNvPr>
          <p:cNvSpPr/>
          <p:nvPr/>
        </p:nvSpPr>
        <p:spPr>
          <a:xfrm>
            <a:off x="1615440" y="1098956"/>
            <a:ext cx="5842167" cy="20713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8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FA92F16C-7626-C04A-B13D-25AEBD89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solidFill>
            <a:schemeClr val="accent1">
              <a:alpha val="90000"/>
            </a:schemeClr>
          </a:solidFill>
        </p:spPr>
        <p:txBody>
          <a:bodyPr anchor="ctr"/>
          <a:lstStyle/>
          <a:p>
            <a:br>
              <a:rPr lang="en-US" dirty="0"/>
            </a:br>
            <a:r>
              <a:rPr lang="en-US" sz="5800" dirty="0"/>
              <a:t>We probably shouldn’t ask people if they do Marijuana… So for the app let’s exclude the feature</a:t>
            </a:r>
            <a:br>
              <a:rPr lang="en-US" dirty="0"/>
            </a:br>
            <a:br>
              <a:rPr lang="en-US" dirty="0"/>
            </a:b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5AFB71C-DD1D-2545-950C-8C29FB64AF22}"/>
              </a:ext>
            </a:extLst>
          </p:cNvPr>
          <p:cNvSpPr txBox="1">
            <a:spLocks/>
          </p:cNvSpPr>
          <p:nvPr/>
        </p:nvSpPr>
        <p:spPr>
          <a:xfrm>
            <a:off x="566927" y="180942"/>
            <a:ext cx="8478217" cy="2948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1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 app that can predict if somebody does illegal drugs was created</a:t>
            </a:r>
          </a:p>
        </p:txBody>
      </p:sp>
      <p:pic>
        <p:nvPicPr>
          <p:cNvPr id="13" name="Online Media 12" descr="final_video.mov">
            <a:hlinkClick r:id="" action="ppaction://media"/>
            <a:extLst>
              <a:ext uri="{FF2B5EF4-FFF2-40B4-BE49-F238E27FC236}">
                <a16:creationId xmlns:a16="http://schemas.microsoft.com/office/drawing/2014/main" id="{38465BAA-8A49-8A4F-981F-F7EF6A6609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4786" y="622167"/>
            <a:ext cx="1941712" cy="4082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4F5A7E-5C1B-0F4C-B80E-74B2B953E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213" y="203152"/>
            <a:ext cx="9346581" cy="525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7" y="349758"/>
            <a:ext cx="8436395" cy="294894"/>
          </a:xfrm>
        </p:spPr>
        <p:txBody>
          <a:bodyPr/>
          <a:lstStyle/>
          <a:p>
            <a:r>
              <a:rPr lang="en-US" b="1" dirty="0"/>
              <a:t>Key takeaways</a:t>
            </a:r>
            <a:r>
              <a:rPr lang="en-US" dirty="0"/>
              <a:t>: The model high recall can help companies to save money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F517C7-A39D-F24B-83FC-2B0B872E2154}"/>
              </a:ext>
            </a:extLst>
          </p:cNvPr>
          <p:cNvSpPr txBox="1"/>
          <p:nvPr/>
        </p:nvSpPr>
        <p:spPr>
          <a:xfrm>
            <a:off x="4654396" y="1183946"/>
            <a:ext cx="3758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Confusion Matrix of Log Regression Model (Test)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29B88B-6E9E-CD41-B151-FEF9EB101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987" y="1611379"/>
            <a:ext cx="3014461" cy="2432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40F3EE-E466-1E4E-B6A9-5CA9FE0A879B}"/>
              </a:ext>
            </a:extLst>
          </p:cNvPr>
          <p:cNvSpPr txBox="1"/>
          <p:nvPr/>
        </p:nvSpPr>
        <p:spPr>
          <a:xfrm>
            <a:off x="1268199" y="932950"/>
            <a:ext cx="35921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A company could potentially tests only </a:t>
            </a:r>
            <a:r>
              <a:rPr lang="en-US" sz="1300" b="1" dirty="0"/>
              <a:t>30%  of the cases </a:t>
            </a:r>
            <a:r>
              <a:rPr lang="en-US" sz="1300" dirty="0"/>
              <a:t>while achieving a relatively high recall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C30A62-9733-DA43-A644-7AA88FE581B6}"/>
              </a:ext>
            </a:extLst>
          </p:cNvPr>
          <p:cNvSpPr txBox="1"/>
          <p:nvPr/>
        </p:nvSpPr>
        <p:spPr>
          <a:xfrm>
            <a:off x="1267143" y="2124178"/>
            <a:ext cx="359218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Assuming an average drug test cost of $100, a company that hires 10k people a year could potentially </a:t>
            </a:r>
            <a:r>
              <a:rPr lang="en-US" sz="1300" b="1" dirty="0"/>
              <a:t>save $700k</a:t>
            </a:r>
            <a:endParaRPr lang="en-US" sz="1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385DE-83FB-F44D-94F1-4946B51A359A}"/>
              </a:ext>
            </a:extLst>
          </p:cNvPr>
          <p:cNvSpPr txBox="1"/>
          <p:nvPr/>
        </p:nvSpPr>
        <p:spPr>
          <a:xfrm>
            <a:off x="1267144" y="3438028"/>
            <a:ext cx="33973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The model could also be used in schools and universities to </a:t>
            </a:r>
            <a:r>
              <a:rPr lang="en-US" sz="1400" dirty="0"/>
              <a:t>detect </a:t>
            </a:r>
            <a:r>
              <a:rPr lang="en-US" sz="1400" b="1" dirty="0"/>
              <a:t>drug addiction </a:t>
            </a:r>
            <a:r>
              <a:rPr lang="en-US" sz="1400" dirty="0"/>
              <a:t>in early stages</a:t>
            </a:r>
            <a:endParaRPr lang="en-US" sz="13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58AA89-1736-9E44-9A7E-C41D88C21885}"/>
              </a:ext>
            </a:extLst>
          </p:cNvPr>
          <p:cNvSpPr/>
          <p:nvPr/>
        </p:nvSpPr>
        <p:spPr>
          <a:xfrm>
            <a:off x="5394251" y="2643963"/>
            <a:ext cx="980918" cy="964018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A20222-8E2E-7841-973C-272D01272591}"/>
              </a:ext>
            </a:extLst>
          </p:cNvPr>
          <p:cNvSpPr/>
          <p:nvPr/>
        </p:nvSpPr>
        <p:spPr>
          <a:xfrm>
            <a:off x="5394251" y="1677236"/>
            <a:ext cx="985284" cy="964018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2857CA-CF76-5F47-B20D-1F58A612B3B7}"/>
              </a:ext>
            </a:extLst>
          </p:cNvPr>
          <p:cNvSpPr txBox="1"/>
          <p:nvPr/>
        </p:nvSpPr>
        <p:spPr>
          <a:xfrm>
            <a:off x="5394251" y="1674527"/>
            <a:ext cx="59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18D9A8-8B5F-9941-A7C8-2757AFF81F38}"/>
              </a:ext>
            </a:extLst>
          </p:cNvPr>
          <p:cNvSpPr txBox="1"/>
          <p:nvPr/>
        </p:nvSpPr>
        <p:spPr>
          <a:xfrm>
            <a:off x="5376534" y="3235547"/>
            <a:ext cx="59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2AA5EED1-9A6B-9D46-8641-3C3154576959}"/>
              </a:ext>
            </a:extLst>
          </p:cNvPr>
          <p:cNvSpPr/>
          <p:nvPr/>
        </p:nvSpPr>
        <p:spPr>
          <a:xfrm>
            <a:off x="6060054" y="2949191"/>
            <a:ext cx="211532" cy="4270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6B06A0B7-B58E-B141-AC81-2E876D6ABA53}"/>
              </a:ext>
            </a:extLst>
          </p:cNvPr>
          <p:cNvSpPr/>
          <p:nvPr/>
        </p:nvSpPr>
        <p:spPr>
          <a:xfrm rot="10800000">
            <a:off x="6070123" y="1900902"/>
            <a:ext cx="211532" cy="42705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6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FA92F16C-7626-C04A-B13D-25AEBD89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solidFill>
            <a:schemeClr val="accent2">
              <a:alpha val="90000"/>
            </a:schemeClr>
          </a:solidFill>
        </p:spPr>
        <p:txBody>
          <a:bodyPr anchor="ctr"/>
          <a:lstStyle/>
          <a:p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402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5"/>
  <p:tag name="MIO_SHOW_DATE" val="False"/>
  <p:tag name="MIO_SHOW_FOOTER" val="True"/>
  <p:tag name="MIO_SHOW_PAGENUMBER" val="True"/>
  <p:tag name="MIO_AVOID_BLANK_LAYOUT" val="True"/>
  <p:tag name="MIO_CD_LAYOUT_VALID_AREA" val="False"/>
  <p:tag name="MIO_NUMBER_OF_VALID_LAYOUTS" val="44"/>
  <p:tag name="MIO_HDS" val="True"/>
  <p:tag name="MIO_SKIPVERSION" val="01.01.0001 00:00:00"/>
  <p:tag name="MIO_EKGUID" val="e316e346-a9f4-4ad8-9ca0-fb8cca222c0e"/>
  <p:tag name="MIO_UPDATE" val="True"/>
  <p:tag name="MIO_VERSION" val="12.09.2017 19:07:13"/>
  <p:tag name="MIO_DBID" val="4A89AFF6-6C26-4C78-A859-0F5A1F8FB879"/>
  <p:tag name="MIO_LASTDOWNLOADED" val="05.07.2019 17:23:32"/>
  <p:tag name="MIO_OBJECTNAME" val="CG Pres (wide)"/>
  <p:tag name="MIO_CDID" val="3ccf968f-3901-48b0-a147-5cd64b0d5294"/>
</p:tagLst>
</file>

<file path=ppt/theme/theme1.xml><?xml version="1.0" encoding="utf-8"?>
<a:theme xmlns:a="http://schemas.openxmlformats.org/drawingml/2006/main" name="Presentation Style - Data ">
  <a:themeElements>
    <a:clrScheme name="Euro Consulting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A83D72"/>
      </a:accent1>
      <a:accent2>
        <a:srgbClr val="35647D"/>
      </a:accent2>
      <a:accent3>
        <a:srgbClr val="7F7F7F"/>
      </a:accent3>
      <a:accent4>
        <a:srgbClr val="FF9E15"/>
      </a:accent4>
      <a:accent5>
        <a:srgbClr val="00A6CE"/>
      </a:accent5>
      <a:accent6>
        <a:srgbClr val="414141"/>
      </a:accent6>
      <a:hlink>
        <a:srgbClr val="02AED9"/>
      </a:hlink>
      <a:folHlink>
        <a:srgbClr val="5D87A0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-PresStyle-templt_16x9_R1" id="{51D6392F-5A7F-CB4F-9DE8-8696799F2EFA}" vid="{AFD6A099-D594-FE4C-85F7-444F880534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EMI Consulting - Presentation 16x9</Template>
  <TotalTime>3273</TotalTime>
  <Words>608</Words>
  <Application>Microsoft Macintosh PowerPoint</Application>
  <PresentationFormat>On-screen Show (16:9)</PresentationFormat>
  <Paragraphs>85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</vt:lpstr>
      <vt:lpstr>Wingdings</vt:lpstr>
      <vt:lpstr>Presentation Style - Data </vt:lpstr>
      <vt:lpstr>PowerPoint Presentation</vt:lpstr>
      <vt:lpstr>Summary</vt:lpstr>
      <vt:lpstr>Can we predict if somebody does illegal drugs? How?  *cocaine, heroine, hallucinogens... (marijuana is not considered illegal)</vt:lpstr>
      <vt:lpstr>PowerPoint Presentation</vt:lpstr>
      <vt:lpstr>Best predictors are consumption habits rather than demographics</vt:lpstr>
      <vt:lpstr> We probably shouldn’t ask people if they do Marijuana… So for the app let’s exclude the feature  </vt:lpstr>
      <vt:lpstr>PowerPoint Presentation</vt:lpstr>
      <vt:lpstr>Key takeaways: The model high recall can help companies to save money</vt:lpstr>
      <vt:lpstr>Questions?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Placement Instructions</dc:title>
  <dc:creator>Karinne Lelouch</dc:creator>
  <cp:lastModifiedBy>Elvis Davalillo</cp:lastModifiedBy>
  <cp:revision>133</cp:revision>
  <cp:lastPrinted>2019-08-07T14:41:10Z</cp:lastPrinted>
  <dcterms:created xsi:type="dcterms:W3CDTF">2017-08-07T15:57:58Z</dcterms:created>
  <dcterms:modified xsi:type="dcterms:W3CDTF">2019-08-07T21:04:39Z</dcterms:modified>
</cp:coreProperties>
</file>